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League Gothic" pitchFamily="2" charset="0"/>
      <p:regular r:id="rId16"/>
    </p:embeddedFont>
    <p:embeddedFont>
      <p:font typeface="Muli" pitchFamily="2" charset="0"/>
      <p:regular r:id="rId17"/>
    </p:embeddedFont>
    <p:embeddedFont>
      <p:font typeface="Muli Bold" pitchFamily="2" charset="0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66" autoAdjust="0"/>
    <p:restoredTop sz="94599" autoAdjust="0"/>
  </p:normalViewPr>
  <p:slideViewPr>
    <p:cSldViewPr>
      <p:cViewPr varScale="1">
        <p:scale>
          <a:sx n="99" d="100"/>
          <a:sy n="99" d="100"/>
        </p:scale>
        <p:origin x="208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r="-21368" b="-34532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2314586" y="2999457"/>
            <a:ext cx="13658828" cy="5305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92"/>
              </a:lnSpc>
            </a:pPr>
            <a:r>
              <a:rPr lang="en-US" sz="1808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BANKRUPTCY PREDICTION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511958" y="8937769"/>
            <a:ext cx="5264084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0"/>
              </a:lnSpc>
            </a:pPr>
            <a:r>
              <a:rPr lang="en-US" sz="1800" spc="379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14 OCTOBER, 2025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53633" y="2440631"/>
            <a:ext cx="8380734" cy="603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72"/>
              </a:lnSpc>
            </a:pPr>
            <a:r>
              <a:rPr lang="en-US" sz="3498" spc="524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DATA SCIENCE FOR BUSINESS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230487" y="1016000"/>
            <a:ext cx="11506510" cy="26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0"/>
              </a:lnSpc>
            </a:pPr>
            <a:r>
              <a:rPr lang="en-US" sz="1600" spc="337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TEAM 34: XIN'AI HAO; DOAN LE; YANZE LIU; YANG XIAO; JIAYI YU; NINA ZHUANG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2314586" y="4273591"/>
            <a:ext cx="13658828" cy="2757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82"/>
              </a:lnSpc>
            </a:pPr>
            <a:r>
              <a:rPr lang="en-US" sz="1868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THANK YOU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53633" y="3561233"/>
            <a:ext cx="8380734" cy="626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17"/>
              </a:lnSpc>
            </a:pPr>
            <a:r>
              <a:rPr lang="en-US" sz="3598" spc="539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WE WANT TO SAY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048816" y="6857932"/>
            <a:ext cx="4190367" cy="308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8"/>
              </a:lnSpc>
            </a:pPr>
            <a:r>
              <a:rPr lang="en-US" sz="1799" spc="26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FOR YOUR ATTENTION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657851" y="555129"/>
            <a:ext cx="9194026" cy="1217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BUSINESS UNDERSTANDING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84535" y="6589720"/>
            <a:ext cx="15008065" cy="1380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0"/>
              </a:lnSpc>
            </a:pPr>
            <a:r>
              <a:rPr lang="en-US" sz="2635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Institutional investors face significant losses from unexpected corporate bankruptcies. </a:t>
            </a:r>
          </a:p>
          <a:p>
            <a:pPr algn="l">
              <a:lnSpc>
                <a:spcPts val="3690"/>
              </a:lnSpc>
            </a:pPr>
            <a:r>
              <a:rPr lang="en-US" sz="2635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Our project aims to predict which firms are likely to fail and translate predictions into portfolio optimization under different risk preferences.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63018" y="3238500"/>
            <a:ext cx="11135456" cy="240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3"/>
              </a:lnSpc>
              <a:spcBef>
                <a:spcPct val="0"/>
              </a:spcBef>
            </a:pPr>
            <a:r>
              <a:rPr lang="en-US" sz="8185" dirty="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BANKRUPTCY → PORTFOLIO LOSS→ RISK-ADJUSTED DECISION MAKING.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654206" y="5372100"/>
            <a:ext cx="4961795" cy="2029718"/>
            <a:chOff x="0" y="0"/>
            <a:chExt cx="1986949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86949" cy="812800"/>
            </a:xfrm>
            <a:custGeom>
              <a:avLst/>
              <a:gdLst/>
              <a:ahLst/>
              <a:cxnLst/>
              <a:rect l="l" t="t" r="r" b="b"/>
              <a:pathLst>
                <a:path w="1986949" h="812800">
                  <a:moveTo>
                    <a:pt x="993475" y="0"/>
                  </a:moveTo>
                  <a:cubicBezTo>
                    <a:pt x="444794" y="0"/>
                    <a:pt x="0" y="181951"/>
                    <a:pt x="0" y="406400"/>
                  </a:cubicBezTo>
                  <a:cubicBezTo>
                    <a:pt x="0" y="630849"/>
                    <a:pt x="444794" y="812800"/>
                    <a:pt x="993475" y="812800"/>
                  </a:cubicBezTo>
                  <a:cubicBezTo>
                    <a:pt x="1542155" y="812800"/>
                    <a:pt x="1986949" y="630849"/>
                    <a:pt x="1986949" y="406400"/>
                  </a:cubicBezTo>
                  <a:cubicBezTo>
                    <a:pt x="1986949" y="181951"/>
                    <a:pt x="1542155" y="0"/>
                    <a:pt x="993475" y="0"/>
                  </a:cubicBezTo>
                  <a:close/>
                </a:path>
              </a:pathLst>
            </a:custGeom>
            <a:solidFill>
              <a:srgbClr val="F4D314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86276" y="16732"/>
              <a:ext cx="1614396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65"/>
                </a:lnSpc>
              </a:pPr>
              <a:r>
                <a:rPr lang="en-US" sz="3700" b="1" dirty="0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Bankruptcy Probability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038240" y="2640320"/>
            <a:ext cx="5527920" cy="2038688"/>
            <a:chOff x="0" y="0"/>
            <a:chExt cx="2213654" cy="8163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13654" cy="816392"/>
            </a:xfrm>
            <a:custGeom>
              <a:avLst/>
              <a:gdLst/>
              <a:ahLst/>
              <a:cxnLst/>
              <a:rect l="l" t="t" r="r" b="b"/>
              <a:pathLst>
                <a:path w="2213654" h="816392">
                  <a:moveTo>
                    <a:pt x="1106827" y="0"/>
                  </a:moveTo>
                  <a:cubicBezTo>
                    <a:pt x="495543" y="0"/>
                    <a:pt x="0" y="182756"/>
                    <a:pt x="0" y="408196"/>
                  </a:cubicBezTo>
                  <a:cubicBezTo>
                    <a:pt x="0" y="633636"/>
                    <a:pt x="495543" y="816392"/>
                    <a:pt x="1106827" y="816392"/>
                  </a:cubicBezTo>
                  <a:cubicBezTo>
                    <a:pt x="1718110" y="816392"/>
                    <a:pt x="2213654" y="633636"/>
                    <a:pt x="2213654" y="408196"/>
                  </a:cubicBezTo>
                  <a:cubicBezTo>
                    <a:pt x="2213654" y="182756"/>
                    <a:pt x="1718110" y="0"/>
                    <a:pt x="1106827" y="0"/>
                  </a:cubicBezTo>
                  <a:close/>
                </a:path>
              </a:pathLst>
            </a:custGeom>
            <a:solidFill>
              <a:srgbClr val="F4D314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07530" y="56455"/>
              <a:ext cx="1798594" cy="749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65"/>
                </a:lnSpc>
              </a:pPr>
              <a:r>
                <a:rPr lang="en-US" sz="3700" b="1" dirty="0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Financial Data And Bank Status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508230" y="2351782"/>
            <a:ext cx="5222072" cy="2029718"/>
            <a:chOff x="0" y="0"/>
            <a:chExt cx="2091177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91177" cy="812800"/>
            </a:xfrm>
            <a:custGeom>
              <a:avLst/>
              <a:gdLst/>
              <a:ahLst/>
              <a:cxnLst/>
              <a:rect l="l" t="t" r="r" b="b"/>
              <a:pathLst>
                <a:path w="2091177" h="812800">
                  <a:moveTo>
                    <a:pt x="1045588" y="0"/>
                  </a:moveTo>
                  <a:cubicBezTo>
                    <a:pt x="468126" y="0"/>
                    <a:pt x="0" y="181951"/>
                    <a:pt x="0" y="406400"/>
                  </a:cubicBezTo>
                  <a:cubicBezTo>
                    <a:pt x="0" y="630849"/>
                    <a:pt x="468126" y="812800"/>
                    <a:pt x="1045588" y="812800"/>
                  </a:cubicBezTo>
                  <a:cubicBezTo>
                    <a:pt x="1623051" y="812800"/>
                    <a:pt x="2091177" y="630849"/>
                    <a:pt x="2091177" y="406400"/>
                  </a:cubicBezTo>
                  <a:cubicBezTo>
                    <a:pt x="2091177" y="181951"/>
                    <a:pt x="1623051" y="0"/>
                    <a:pt x="1045588" y="0"/>
                  </a:cubicBezTo>
                  <a:close/>
                </a:path>
              </a:pathLst>
            </a:custGeom>
            <a:solidFill>
              <a:srgbClr val="F4D314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96048" y="42673"/>
              <a:ext cx="1699081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65"/>
                </a:lnSpc>
              </a:pPr>
              <a:r>
                <a:rPr lang="en-US" sz="3700" b="1" dirty="0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ML Model 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816131" y="7892670"/>
            <a:ext cx="4961795" cy="2029718"/>
            <a:chOff x="0" y="0"/>
            <a:chExt cx="1986949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86949" cy="812800"/>
            </a:xfrm>
            <a:custGeom>
              <a:avLst/>
              <a:gdLst/>
              <a:ahLst/>
              <a:cxnLst/>
              <a:rect l="l" t="t" r="r" b="b"/>
              <a:pathLst>
                <a:path w="1986949" h="812800">
                  <a:moveTo>
                    <a:pt x="993475" y="0"/>
                  </a:moveTo>
                  <a:cubicBezTo>
                    <a:pt x="444794" y="0"/>
                    <a:pt x="0" y="181951"/>
                    <a:pt x="0" y="406400"/>
                  </a:cubicBezTo>
                  <a:cubicBezTo>
                    <a:pt x="0" y="630849"/>
                    <a:pt x="444794" y="812800"/>
                    <a:pt x="993475" y="812800"/>
                  </a:cubicBezTo>
                  <a:cubicBezTo>
                    <a:pt x="1542155" y="812800"/>
                    <a:pt x="1986949" y="630849"/>
                    <a:pt x="1986949" y="406400"/>
                  </a:cubicBezTo>
                  <a:cubicBezTo>
                    <a:pt x="1986949" y="181951"/>
                    <a:pt x="1542155" y="0"/>
                    <a:pt x="993475" y="0"/>
                  </a:cubicBezTo>
                  <a:close/>
                </a:path>
              </a:pathLst>
            </a:custGeom>
            <a:solidFill>
              <a:srgbClr val="F4D314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86276" y="-9525"/>
              <a:ext cx="1614396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65"/>
                </a:lnSpc>
              </a:pPr>
              <a:r>
                <a:rPr lang="en-US" sz="3700" b="1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Maximized Expected Return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971800" y="5018782"/>
            <a:ext cx="5658100" cy="2029718"/>
            <a:chOff x="0" y="0"/>
            <a:chExt cx="2265784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265784" cy="812800"/>
            </a:xfrm>
            <a:custGeom>
              <a:avLst/>
              <a:gdLst/>
              <a:ahLst/>
              <a:cxnLst/>
              <a:rect l="l" t="t" r="r" b="b"/>
              <a:pathLst>
                <a:path w="2265784" h="812800">
                  <a:moveTo>
                    <a:pt x="1132892" y="0"/>
                  </a:moveTo>
                  <a:cubicBezTo>
                    <a:pt x="507213" y="0"/>
                    <a:pt x="0" y="181951"/>
                    <a:pt x="0" y="406400"/>
                  </a:cubicBezTo>
                  <a:cubicBezTo>
                    <a:pt x="0" y="630849"/>
                    <a:pt x="507213" y="812800"/>
                    <a:pt x="1132892" y="812800"/>
                  </a:cubicBezTo>
                  <a:cubicBezTo>
                    <a:pt x="1758571" y="812800"/>
                    <a:pt x="2265784" y="630849"/>
                    <a:pt x="2265784" y="406400"/>
                  </a:cubicBezTo>
                  <a:cubicBezTo>
                    <a:pt x="2265784" y="181951"/>
                    <a:pt x="1758571" y="0"/>
                    <a:pt x="1132892" y="0"/>
                  </a:cubicBezTo>
                  <a:close/>
                </a:path>
              </a:pathLst>
            </a:custGeom>
            <a:solidFill>
              <a:srgbClr val="F4D314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12417" y="-9525"/>
              <a:ext cx="184095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65"/>
                </a:lnSpc>
              </a:pPr>
              <a:r>
                <a:rPr lang="en-US" sz="3700" b="1" dirty="0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Cost-Benefit Matrix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004808" y="8010660"/>
            <a:ext cx="5561352" cy="1933440"/>
            <a:chOff x="0" y="9782"/>
            <a:chExt cx="2505602" cy="871089"/>
          </a:xfrm>
        </p:grpSpPr>
        <p:sp>
          <p:nvSpPr>
            <p:cNvPr id="19" name="Freeform 19"/>
            <p:cNvSpPr/>
            <p:nvPr/>
          </p:nvSpPr>
          <p:spPr>
            <a:xfrm>
              <a:off x="0" y="9782"/>
              <a:ext cx="2505602" cy="871089"/>
            </a:xfrm>
            <a:custGeom>
              <a:avLst/>
              <a:gdLst/>
              <a:ahLst/>
              <a:cxnLst/>
              <a:rect l="l" t="t" r="r" b="b"/>
              <a:pathLst>
                <a:path w="2505602" h="871089">
                  <a:moveTo>
                    <a:pt x="1252801" y="0"/>
                  </a:moveTo>
                  <a:cubicBezTo>
                    <a:pt x="560898" y="0"/>
                    <a:pt x="0" y="195000"/>
                    <a:pt x="0" y="435544"/>
                  </a:cubicBezTo>
                  <a:cubicBezTo>
                    <a:pt x="0" y="676089"/>
                    <a:pt x="560898" y="871089"/>
                    <a:pt x="1252801" y="871089"/>
                  </a:cubicBezTo>
                  <a:cubicBezTo>
                    <a:pt x="1944704" y="871089"/>
                    <a:pt x="2505602" y="676089"/>
                    <a:pt x="2505602" y="435544"/>
                  </a:cubicBezTo>
                  <a:cubicBezTo>
                    <a:pt x="2505602" y="195000"/>
                    <a:pt x="1944704" y="0"/>
                    <a:pt x="1252801" y="0"/>
                  </a:cubicBezTo>
                  <a:close/>
                </a:path>
              </a:pathLst>
            </a:custGeom>
            <a:solidFill>
              <a:srgbClr val="F4D314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34900" y="53055"/>
              <a:ext cx="2035802" cy="793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65"/>
                </a:lnSpc>
              </a:pPr>
              <a:r>
                <a:rPr lang="en-US" sz="3700" b="1" dirty="0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Optimal Investment Threshold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 rot="-10800000">
            <a:off x="8878160" y="3048641"/>
            <a:ext cx="1065311" cy="949203"/>
            <a:chOff x="0" y="0"/>
            <a:chExt cx="598646" cy="5334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98646" cy="533400"/>
            </a:xfrm>
            <a:custGeom>
              <a:avLst/>
              <a:gdLst/>
              <a:ahLst/>
              <a:cxnLst/>
              <a:rect l="l" t="t" r="r" b="b"/>
              <a:pathLst>
                <a:path w="598646" h="533400">
                  <a:moveTo>
                    <a:pt x="239386" y="166418"/>
                  </a:moveTo>
                  <a:lnTo>
                    <a:pt x="598646" y="166418"/>
                  </a:lnTo>
                  <a:lnTo>
                    <a:pt x="598646" y="366942"/>
                  </a:lnTo>
                  <a:lnTo>
                    <a:pt x="239373" y="366942"/>
                  </a:lnTo>
                  <a:lnTo>
                    <a:pt x="302255" y="533400"/>
                  </a:lnTo>
                  <a:lnTo>
                    <a:pt x="0" y="266700"/>
                  </a:lnTo>
                  <a:lnTo>
                    <a:pt x="302255" y="0"/>
                  </a:lnTo>
                  <a:lnTo>
                    <a:pt x="239386" y="166418"/>
                  </a:lnTo>
                  <a:close/>
                </a:path>
              </a:pathLst>
            </a:custGeom>
            <a:solidFill>
              <a:srgbClr val="D6D3C8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20650" y="136525"/>
              <a:ext cx="477996" cy="231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4969816" y="1919595"/>
            <a:ext cx="6715709" cy="49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59"/>
              </a:lnSpc>
            </a:pPr>
            <a:r>
              <a:rPr lang="en-US" sz="2799" spc="419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DATA MINING SOLUTION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93732" y="539005"/>
            <a:ext cx="8952168" cy="1217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BUSINESS UNDERSTANDING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270151" y="661484"/>
            <a:ext cx="6214224" cy="895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how will a data mining solution address the problem?</a:t>
            </a:r>
          </a:p>
        </p:txBody>
      </p:sp>
      <p:grpSp>
        <p:nvGrpSpPr>
          <p:cNvPr id="27" name="Group 27"/>
          <p:cNvGrpSpPr/>
          <p:nvPr/>
        </p:nvGrpSpPr>
        <p:grpSpPr>
          <a:xfrm rot="-5400000">
            <a:off x="12742609" y="4454821"/>
            <a:ext cx="765940" cy="877315"/>
            <a:chOff x="0" y="0"/>
            <a:chExt cx="430416" cy="49300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30416" cy="493003"/>
            </a:xfrm>
            <a:custGeom>
              <a:avLst/>
              <a:gdLst/>
              <a:ahLst/>
              <a:cxnLst/>
              <a:rect l="l" t="t" r="r" b="b"/>
              <a:pathLst>
                <a:path w="430416" h="493003">
                  <a:moveTo>
                    <a:pt x="239386" y="166156"/>
                  </a:moveTo>
                  <a:lnTo>
                    <a:pt x="430416" y="166156"/>
                  </a:lnTo>
                  <a:lnTo>
                    <a:pt x="430416" y="326815"/>
                  </a:lnTo>
                  <a:lnTo>
                    <a:pt x="239373" y="326815"/>
                  </a:lnTo>
                  <a:lnTo>
                    <a:pt x="302255" y="493003"/>
                  </a:lnTo>
                  <a:lnTo>
                    <a:pt x="0" y="246501"/>
                  </a:lnTo>
                  <a:lnTo>
                    <a:pt x="302255" y="0"/>
                  </a:lnTo>
                  <a:lnTo>
                    <a:pt x="239386" y="166156"/>
                  </a:lnTo>
                  <a:close/>
                </a:path>
              </a:pathLst>
            </a:custGeom>
            <a:solidFill>
              <a:srgbClr val="D6D3C8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20650" y="136525"/>
              <a:ext cx="309766" cy="1913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-5400000">
            <a:off x="5447333" y="7193310"/>
            <a:ext cx="709734" cy="877315"/>
            <a:chOff x="0" y="0"/>
            <a:chExt cx="398831" cy="49300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98831" cy="493003"/>
            </a:xfrm>
            <a:custGeom>
              <a:avLst/>
              <a:gdLst/>
              <a:ahLst/>
              <a:cxnLst/>
              <a:rect l="l" t="t" r="r" b="b"/>
              <a:pathLst>
                <a:path w="398831" h="493003">
                  <a:moveTo>
                    <a:pt x="239386" y="166156"/>
                  </a:moveTo>
                  <a:lnTo>
                    <a:pt x="398831" y="166156"/>
                  </a:lnTo>
                  <a:lnTo>
                    <a:pt x="398831" y="326815"/>
                  </a:lnTo>
                  <a:lnTo>
                    <a:pt x="239373" y="326815"/>
                  </a:lnTo>
                  <a:lnTo>
                    <a:pt x="302255" y="493003"/>
                  </a:lnTo>
                  <a:lnTo>
                    <a:pt x="0" y="246501"/>
                  </a:lnTo>
                  <a:lnTo>
                    <a:pt x="302255" y="0"/>
                  </a:lnTo>
                  <a:lnTo>
                    <a:pt x="239386" y="166156"/>
                  </a:lnTo>
                  <a:close/>
                </a:path>
              </a:pathLst>
            </a:custGeom>
            <a:solidFill>
              <a:srgbClr val="D6D3C8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20650" y="136525"/>
              <a:ext cx="278181" cy="1913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8878160" y="5584222"/>
            <a:ext cx="1065311" cy="949203"/>
            <a:chOff x="0" y="0"/>
            <a:chExt cx="598646" cy="5334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98646" cy="533400"/>
            </a:xfrm>
            <a:custGeom>
              <a:avLst/>
              <a:gdLst/>
              <a:ahLst/>
              <a:cxnLst/>
              <a:rect l="l" t="t" r="r" b="b"/>
              <a:pathLst>
                <a:path w="598646" h="533400">
                  <a:moveTo>
                    <a:pt x="239386" y="166418"/>
                  </a:moveTo>
                  <a:lnTo>
                    <a:pt x="598646" y="166418"/>
                  </a:lnTo>
                  <a:lnTo>
                    <a:pt x="598646" y="366942"/>
                  </a:lnTo>
                  <a:lnTo>
                    <a:pt x="239373" y="366942"/>
                  </a:lnTo>
                  <a:lnTo>
                    <a:pt x="302255" y="533400"/>
                  </a:lnTo>
                  <a:lnTo>
                    <a:pt x="0" y="266700"/>
                  </a:lnTo>
                  <a:lnTo>
                    <a:pt x="302255" y="0"/>
                  </a:lnTo>
                  <a:lnTo>
                    <a:pt x="239386" y="166418"/>
                  </a:lnTo>
                  <a:close/>
                </a:path>
              </a:pathLst>
            </a:custGeom>
            <a:solidFill>
              <a:srgbClr val="D6D3C8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120650" y="136525"/>
              <a:ext cx="477996" cy="231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 rot="-10800000">
            <a:off x="9069288" y="8496301"/>
            <a:ext cx="1065311" cy="949203"/>
            <a:chOff x="0" y="0"/>
            <a:chExt cx="598646" cy="5334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598646" cy="533400"/>
            </a:xfrm>
            <a:custGeom>
              <a:avLst/>
              <a:gdLst/>
              <a:ahLst/>
              <a:cxnLst/>
              <a:rect l="l" t="t" r="r" b="b"/>
              <a:pathLst>
                <a:path w="598646" h="533400">
                  <a:moveTo>
                    <a:pt x="239386" y="166418"/>
                  </a:moveTo>
                  <a:lnTo>
                    <a:pt x="598646" y="166418"/>
                  </a:lnTo>
                  <a:lnTo>
                    <a:pt x="598646" y="366942"/>
                  </a:lnTo>
                  <a:lnTo>
                    <a:pt x="239373" y="366942"/>
                  </a:lnTo>
                  <a:lnTo>
                    <a:pt x="302255" y="533400"/>
                  </a:lnTo>
                  <a:lnTo>
                    <a:pt x="0" y="266700"/>
                  </a:lnTo>
                  <a:lnTo>
                    <a:pt x="302255" y="0"/>
                  </a:lnTo>
                  <a:lnTo>
                    <a:pt x="239386" y="166418"/>
                  </a:lnTo>
                  <a:close/>
                </a:path>
              </a:pathLst>
            </a:custGeom>
            <a:solidFill>
              <a:srgbClr val="D6D3C8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20650" y="136525"/>
              <a:ext cx="477996" cy="231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893861" y="434416"/>
            <a:ext cx="6779033" cy="1217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DATA UNDERSTANDING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250" y="1216531"/>
            <a:ext cx="7660714" cy="877283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691537" y="1242695"/>
            <a:ext cx="8834473" cy="7753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 novel dataset for U.S. public companies listed on the NYSE and NASDAQ is used for bankruptcy prediction.</a:t>
            </a:r>
          </a:p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It contains accounting </a:t>
            </a:r>
            <a:r>
              <a:rPr lang="en-US" sz="2600" b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financial data</a:t>
            </a:r>
            <a:r>
              <a:rPr lang="en-US" sz="2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from 8,262 firms between 1999–2018, totaling 78,682 firm-year observations with no missing or synthetic values.</a:t>
            </a:r>
          </a:p>
          <a:p>
            <a:pPr algn="l">
              <a:lnSpc>
                <a:spcPts val="3640"/>
              </a:lnSpc>
            </a:pPr>
            <a:endParaRPr lang="en-US" sz="26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According to the SEC, bankruptcy in the U.S. occurs under two legal codes:</a:t>
            </a: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Chapter 11 – reorganization while continuing operations.</a:t>
            </a: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Chapter 7 – complete liquidation and business termination.</a:t>
            </a:r>
          </a:p>
          <a:p>
            <a:pPr algn="l">
              <a:lnSpc>
                <a:spcPts val="3640"/>
              </a:lnSpc>
            </a:pPr>
            <a:endParaRPr lang="en-US" sz="26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For modeling, the fiscal year before bankruptcy filing (under either Chapter 11 or 7) is labeled as </a:t>
            </a:r>
            <a:r>
              <a:rPr lang="en-US" sz="2600" b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Bankrupt (1)</a:t>
            </a:r>
            <a:r>
              <a:rPr lang="en-US" sz="2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, and all other firm-years are labeled as</a:t>
            </a:r>
            <a:r>
              <a:rPr lang="en-US" sz="2600">
                <a:solidFill>
                  <a:srgbClr val="FF313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2600" b="1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Alive (0)</a:t>
            </a:r>
            <a:r>
              <a:rPr lang="en-US" sz="2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.</a:t>
            </a:r>
          </a:p>
          <a:p>
            <a:pPr algn="l">
              <a:lnSpc>
                <a:spcPts val="3640"/>
              </a:lnSpc>
            </a:pPr>
            <a:endParaRPr lang="en-US" sz="26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55477" y="9772700"/>
            <a:ext cx="16377047" cy="381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9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Source: https://</a:t>
            </a:r>
            <a:r>
              <a:rPr lang="en-US" sz="2000" dirty="0" err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www.kaggle.com</a:t>
            </a:r>
            <a:r>
              <a:rPr lang="en-US" sz="20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/datasets/utkarshx27/</a:t>
            </a:r>
            <a:r>
              <a:rPr lang="en-US" sz="2000" dirty="0" err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american</a:t>
            </a:r>
            <a:r>
              <a:rPr lang="en-US" sz="20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-companies-bankruptcy-prediction-dataset/data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3" name="Object 3"/>
          <p:cNvGraphicFramePr/>
          <p:nvPr>
            <p:extLst>
              <p:ext uri="{D42A27DB-BD31-4B8C-83A1-F6EECF244321}">
                <p14:modId xmlns:p14="http://schemas.microsoft.com/office/powerpoint/2010/main" val="1565338225"/>
              </p:ext>
            </p:extLst>
          </p:nvPr>
        </p:nvGraphicFramePr>
        <p:xfrm>
          <a:off x="1390727" y="3238500"/>
          <a:ext cx="6779033" cy="299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6781800" imgH="3009900" progId="Excel.Sheet.12">
                  <p:embed/>
                </p:oleObj>
              </mc:Choice>
              <mc:Fallback>
                <p:oleObj name="Worksheet" r:id="rId3" imgW="6781800" imgH="30099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90727" y="3238500"/>
                        <a:ext cx="6779033" cy="299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4"/>
          <p:cNvGraphicFramePr/>
          <p:nvPr>
            <p:extLst>
              <p:ext uri="{D42A27DB-BD31-4B8C-83A1-F6EECF244321}">
                <p14:modId xmlns:p14="http://schemas.microsoft.com/office/powerpoint/2010/main" val="1079479833"/>
              </p:ext>
            </p:extLst>
          </p:nvPr>
        </p:nvGraphicFramePr>
        <p:xfrm>
          <a:off x="9906000" y="3098826"/>
          <a:ext cx="6629399" cy="31876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6781800" imgH="3009900" progId="Excel.Sheet.12">
                  <p:embed/>
                </p:oleObj>
              </mc:Choice>
              <mc:Fallback>
                <p:oleObj name="Worksheet" r:id="rId5" imgW="6781800" imgH="30099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906000" y="3098826"/>
                        <a:ext cx="6629399" cy="31876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/>
          <p:nvPr>
            <p:extLst>
              <p:ext uri="{D42A27DB-BD31-4B8C-83A1-F6EECF244321}">
                <p14:modId xmlns:p14="http://schemas.microsoft.com/office/powerpoint/2010/main" val="4107085802"/>
              </p:ext>
            </p:extLst>
          </p:nvPr>
        </p:nvGraphicFramePr>
        <p:xfrm>
          <a:off x="1390726" y="7028187"/>
          <a:ext cx="6779033" cy="2821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6781800" imgH="3009900" progId="Excel.Sheet.12">
                  <p:embed/>
                </p:oleObj>
              </mc:Choice>
              <mc:Fallback>
                <p:oleObj name="Worksheet" r:id="rId7" imgW="6781800" imgH="30099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90726" y="7028187"/>
                        <a:ext cx="6779033" cy="28212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/>
          <p:nvPr>
            <p:extLst>
              <p:ext uri="{D42A27DB-BD31-4B8C-83A1-F6EECF244321}">
                <p14:modId xmlns:p14="http://schemas.microsoft.com/office/powerpoint/2010/main" val="340536417"/>
              </p:ext>
            </p:extLst>
          </p:nvPr>
        </p:nvGraphicFramePr>
        <p:xfrm>
          <a:off x="10134601" y="7046655"/>
          <a:ext cx="6476999" cy="2821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9" imgW="6781800" imgH="3009900" progId="Excel.Sheet.12">
                  <p:embed/>
                </p:oleObj>
              </mc:Choice>
              <mc:Fallback>
                <p:oleObj name="Worksheet" r:id="rId9" imgW="6781800" imgH="30099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134601" y="7046655"/>
                        <a:ext cx="6476999" cy="28212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893861" y="437568"/>
            <a:ext cx="6779033" cy="1217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DATA UNDERSTANDING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24959" y="2644801"/>
            <a:ext cx="3172569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Conservative Investor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719840" y="2644801"/>
            <a:ext cx="3001717" cy="396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4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Neutral Investor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69099" y="6438900"/>
            <a:ext cx="3028429" cy="396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4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Aggressive Investor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755482" y="6442399"/>
            <a:ext cx="3307559" cy="396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4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Speculative Investor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426557" y="303234"/>
            <a:ext cx="7646134" cy="1217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DATA PREPARATION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775679" y="1796602"/>
            <a:ext cx="3084669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5"/>
              </a:lnSpc>
            </a:pPr>
            <a:r>
              <a:rPr lang="en-US" sz="2300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STEP 1：FEATURE CLEANING AND REDUCTION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252934" y="6079866"/>
            <a:ext cx="3084669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5"/>
              </a:lnSpc>
            </a:pPr>
            <a:r>
              <a:rPr lang="en-US" sz="2300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STEP 3：TRANSFORMATION AND ENCODING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044660" y="1550726"/>
            <a:ext cx="3501218" cy="67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5"/>
              </a:lnSpc>
            </a:pPr>
            <a:r>
              <a:rPr lang="en-US" sz="2300" dirty="0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STEP 2：FEATURE ENGINEERING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11449" y="6294178"/>
            <a:ext cx="3501218" cy="67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5"/>
              </a:lnSpc>
            </a:pPr>
            <a:r>
              <a:rPr lang="en-US" sz="2300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STEP 4：DATASET PARTITIONING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844703" y="2571078"/>
            <a:ext cx="3901132" cy="162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499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New ratio-based variables were engineered to capture normalized firm-level financial health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75679" y="2983642"/>
            <a:ext cx="3111062" cy="203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4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Removed redundant or collinear features (X9, X12, X13, X18) after correlation analysis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06527" y="7407224"/>
            <a:ext cx="3111062" cy="162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499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specify how these data are integrated to produce the format required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63118" y="7468490"/>
            <a:ext cx="8631934" cy="2435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Converted target variable </a:t>
            </a:r>
            <a:r>
              <a:rPr lang="en-US" sz="2500" dirty="0" err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status_label</a:t>
            </a:r>
            <a:r>
              <a:rPr lang="en-US" sz="25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to binary.</a:t>
            </a:r>
          </a:p>
          <a:p>
            <a:pPr algn="l">
              <a:lnSpc>
                <a:spcPts val="32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Applied </a:t>
            </a:r>
            <a:r>
              <a:rPr lang="en-US" sz="2500" dirty="0" err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StandardScaler</a:t>
            </a:r>
            <a:r>
              <a:rPr lang="en-US" sz="25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to normalize all numeric variables.</a:t>
            </a:r>
          </a:p>
          <a:p>
            <a:pPr algn="l">
              <a:lnSpc>
                <a:spcPts val="3200"/>
              </a:lnSpc>
              <a:spcBef>
                <a:spcPct val="0"/>
              </a:spcBef>
            </a:pPr>
            <a:endParaRPr lang="en-US" sz="2500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algn="l">
              <a:lnSpc>
                <a:spcPts val="32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Used SMOTE (Synthetic Minority Oversampling Technique) to balance class distribution and mitigate bias.</a:t>
            </a:r>
          </a:p>
          <a:p>
            <a:pPr algn="l">
              <a:lnSpc>
                <a:spcPts val="3200"/>
              </a:lnSpc>
              <a:spcBef>
                <a:spcPct val="0"/>
              </a:spcBef>
            </a:pPr>
            <a:endParaRPr lang="en-US" sz="2462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2" name="Group 12"/>
          <p:cNvGrpSpPr/>
          <p:nvPr/>
        </p:nvGrpSpPr>
        <p:grpSpPr>
          <a:xfrm rot="-10800000">
            <a:off x="8176286" y="2693568"/>
            <a:ext cx="1174981" cy="967631"/>
            <a:chOff x="0" y="0"/>
            <a:chExt cx="647700" cy="533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47700" cy="533400"/>
            </a:xfrm>
            <a:custGeom>
              <a:avLst/>
              <a:gdLst/>
              <a:ahLst/>
              <a:cxnLst/>
              <a:rect l="l" t="t" r="r" b="b"/>
              <a:pathLst>
                <a:path w="647700" h="533400">
                  <a:moveTo>
                    <a:pt x="239386" y="166418"/>
                  </a:moveTo>
                  <a:lnTo>
                    <a:pt x="647700" y="166418"/>
                  </a:lnTo>
                  <a:lnTo>
                    <a:pt x="647700" y="366942"/>
                  </a:lnTo>
                  <a:lnTo>
                    <a:pt x="239373" y="366942"/>
                  </a:lnTo>
                  <a:lnTo>
                    <a:pt x="302255" y="533400"/>
                  </a:lnTo>
                  <a:lnTo>
                    <a:pt x="0" y="266700"/>
                  </a:lnTo>
                  <a:lnTo>
                    <a:pt x="302255" y="0"/>
                  </a:lnTo>
                  <a:lnTo>
                    <a:pt x="239386" y="166418"/>
                  </a:lnTo>
                  <a:close/>
                </a:path>
              </a:pathLst>
            </a:custGeom>
            <a:solidFill>
              <a:srgbClr val="D6D3C8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20650" y="146050"/>
              <a:ext cx="527050" cy="222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2207779" y="4637575"/>
            <a:ext cx="1174981" cy="967631"/>
            <a:chOff x="0" y="0"/>
            <a:chExt cx="647700" cy="533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47700" cy="533400"/>
            </a:xfrm>
            <a:custGeom>
              <a:avLst/>
              <a:gdLst/>
              <a:ahLst/>
              <a:cxnLst/>
              <a:rect l="l" t="t" r="r" b="b"/>
              <a:pathLst>
                <a:path w="647700" h="533400">
                  <a:moveTo>
                    <a:pt x="239386" y="166418"/>
                  </a:moveTo>
                  <a:lnTo>
                    <a:pt x="647700" y="166418"/>
                  </a:lnTo>
                  <a:lnTo>
                    <a:pt x="647700" y="366942"/>
                  </a:lnTo>
                  <a:lnTo>
                    <a:pt x="239373" y="366942"/>
                  </a:lnTo>
                  <a:lnTo>
                    <a:pt x="302255" y="533400"/>
                  </a:lnTo>
                  <a:lnTo>
                    <a:pt x="0" y="266700"/>
                  </a:lnTo>
                  <a:lnTo>
                    <a:pt x="302255" y="0"/>
                  </a:lnTo>
                  <a:lnTo>
                    <a:pt x="239386" y="166418"/>
                  </a:lnTo>
                  <a:close/>
                </a:path>
              </a:pathLst>
            </a:custGeom>
            <a:solidFill>
              <a:srgbClr val="D6D3C8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20650" y="146050"/>
              <a:ext cx="527050" cy="222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176286" y="6165065"/>
            <a:ext cx="1174981" cy="967631"/>
            <a:chOff x="0" y="0"/>
            <a:chExt cx="647700" cy="533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47700" cy="533400"/>
            </a:xfrm>
            <a:custGeom>
              <a:avLst/>
              <a:gdLst/>
              <a:ahLst/>
              <a:cxnLst/>
              <a:rect l="l" t="t" r="r" b="b"/>
              <a:pathLst>
                <a:path w="647700" h="533400">
                  <a:moveTo>
                    <a:pt x="239386" y="166418"/>
                  </a:moveTo>
                  <a:lnTo>
                    <a:pt x="647700" y="166418"/>
                  </a:lnTo>
                  <a:lnTo>
                    <a:pt x="647700" y="366942"/>
                  </a:lnTo>
                  <a:lnTo>
                    <a:pt x="239373" y="366942"/>
                  </a:lnTo>
                  <a:lnTo>
                    <a:pt x="302255" y="533400"/>
                  </a:lnTo>
                  <a:lnTo>
                    <a:pt x="0" y="266700"/>
                  </a:lnTo>
                  <a:lnTo>
                    <a:pt x="302255" y="0"/>
                  </a:lnTo>
                  <a:lnTo>
                    <a:pt x="239386" y="166418"/>
                  </a:lnTo>
                  <a:close/>
                </a:path>
              </a:pathLst>
            </a:custGeom>
            <a:solidFill>
              <a:srgbClr val="D6D3C8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20650" y="146050"/>
              <a:ext cx="527050" cy="222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1742523" y="5620121"/>
            <a:ext cx="9043427" cy="904342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7459" t="-8794" r="-35833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45778" y="534460"/>
            <a:ext cx="5985375" cy="1217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MODELING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7200" y="8323713"/>
            <a:ext cx="13798401" cy="862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We ultimately selected </a:t>
            </a:r>
            <a:r>
              <a:rPr lang="en-US" sz="2499" b="1" dirty="0">
                <a:solidFill>
                  <a:srgbClr val="FF3131"/>
                </a:solidFill>
                <a:latin typeface="Muli Bold"/>
                <a:ea typeface="Muli Bold"/>
                <a:cs typeface="Muli Bold"/>
                <a:sym typeface="Muli Bold"/>
              </a:rPr>
              <a:t>Random Forest</a:t>
            </a:r>
            <a:r>
              <a:rPr lang="en-US" sz="2499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as the core model since it provides the best balance between predictive accuracy, stability, and interpretability in bankruptcy risk estimation.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FC0282AC-6A09-1860-EB0B-A8E05EFA20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276709"/>
              </p:ext>
            </p:extLst>
          </p:nvPr>
        </p:nvGraphicFramePr>
        <p:xfrm>
          <a:off x="1372032" y="1943101"/>
          <a:ext cx="15163368" cy="5943598"/>
        </p:xfrm>
        <a:graphic>
          <a:graphicData uri="http://schemas.openxmlformats.org/drawingml/2006/table">
            <a:tbl>
              <a:tblPr/>
              <a:tblGrid>
                <a:gridCol w="4332066">
                  <a:extLst>
                    <a:ext uri="{9D8B030D-6E8A-4147-A177-3AD203B41FA5}">
                      <a16:colId xmlns:a16="http://schemas.microsoft.com/office/drawing/2014/main" val="1120692471"/>
                    </a:ext>
                  </a:extLst>
                </a:gridCol>
                <a:gridCol w="5268702">
                  <a:extLst>
                    <a:ext uri="{9D8B030D-6E8A-4147-A177-3AD203B41FA5}">
                      <a16:colId xmlns:a16="http://schemas.microsoft.com/office/drawing/2014/main" val="2958710769"/>
                    </a:ext>
                  </a:extLst>
                </a:gridCol>
                <a:gridCol w="5562600">
                  <a:extLst>
                    <a:ext uri="{9D8B030D-6E8A-4147-A177-3AD203B41FA5}">
                      <a16:colId xmlns:a16="http://schemas.microsoft.com/office/drawing/2014/main" val="767425782"/>
                    </a:ext>
                  </a:extLst>
                </a:gridCol>
              </a:tblGrid>
              <a:tr h="894373"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 err="1">
                          <a:effectLst/>
                        </a:rPr>
                        <a:t>Model</a:t>
                      </a:r>
                      <a:endParaRPr lang="es-ES" sz="2000" b="1" dirty="0">
                        <a:effectLst/>
                      </a:endParaRPr>
                    </a:p>
                  </a:txBody>
                  <a:tcPr marL="71110" marR="71110" marT="35555" marB="3555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>
                          <a:effectLst/>
                        </a:rPr>
                        <a:t>Advantages</a:t>
                      </a:r>
                    </a:p>
                  </a:txBody>
                  <a:tcPr marL="71110" marR="71110" marT="35555" marB="3555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>
                          <a:effectLst/>
                        </a:rPr>
                        <a:t>Disadvantages</a:t>
                      </a:r>
                    </a:p>
                  </a:txBody>
                  <a:tcPr marL="71110" marR="71110" marT="35555" marB="3555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43372"/>
                  </a:ext>
                </a:extLst>
              </a:tr>
              <a:tr h="1107299"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 err="1">
                          <a:effectLst/>
                        </a:rPr>
                        <a:t>Random</a:t>
                      </a:r>
                      <a:r>
                        <a:rPr lang="es-ES" sz="2000" b="1" dirty="0">
                          <a:effectLst/>
                        </a:rPr>
                        <a:t> Forest</a:t>
                      </a:r>
                    </a:p>
                  </a:txBody>
                  <a:tcPr marL="71110" marR="71110" marT="35555" marB="3555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effectLst/>
                        </a:rPr>
                        <a:t>Captures </a:t>
                      </a:r>
                      <a:r>
                        <a:rPr lang="es-ES" sz="2000" dirty="0" err="1">
                          <a:effectLst/>
                        </a:rPr>
                        <a:t>nonlinear</a:t>
                      </a:r>
                      <a:r>
                        <a:rPr lang="es-ES" sz="2000" dirty="0">
                          <a:effectLst/>
                        </a:rPr>
                        <a:t> </a:t>
                      </a:r>
                      <a:r>
                        <a:rPr lang="es-ES" sz="2000" dirty="0" err="1">
                          <a:effectLst/>
                        </a:rPr>
                        <a:t>relationships</a:t>
                      </a:r>
                      <a:r>
                        <a:rPr lang="es-ES" sz="2000" dirty="0">
                          <a:effectLst/>
                        </a:rPr>
                        <a:t>; </a:t>
                      </a:r>
                      <a:r>
                        <a:rPr lang="es-ES" sz="2000" dirty="0" err="1">
                          <a:effectLst/>
                        </a:rPr>
                        <a:t>highly</a:t>
                      </a:r>
                      <a:r>
                        <a:rPr lang="es-ES" sz="2000" dirty="0">
                          <a:effectLst/>
                        </a:rPr>
                        <a:t> </a:t>
                      </a:r>
                      <a:r>
                        <a:rPr lang="es-ES" sz="2000" dirty="0" err="1">
                          <a:effectLst/>
                        </a:rPr>
                        <a:t>robust</a:t>
                      </a:r>
                      <a:r>
                        <a:rPr lang="es-ES" sz="2000" dirty="0">
                          <a:effectLst/>
                        </a:rPr>
                        <a:t> and </a:t>
                      </a:r>
                      <a:r>
                        <a:rPr lang="es-ES" sz="2000" dirty="0" err="1">
                          <a:effectLst/>
                        </a:rPr>
                        <a:t>stable</a:t>
                      </a:r>
                      <a:endParaRPr lang="es-ES" sz="2000" dirty="0">
                        <a:effectLst/>
                      </a:endParaRPr>
                    </a:p>
                  </a:txBody>
                  <a:tcPr marL="71110" marR="71110" marT="35555" marB="3555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err="1">
                          <a:effectLst/>
                        </a:rPr>
                        <a:t>Limited</a:t>
                      </a:r>
                      <a:r>
                        <a:rPr lang="es-ES" sz="2000" dirty="0">
                          <a:effectLst/>
                        </a:rPr>
                        <a:t> </a:t>
                      </a:r>
                      <a:r>
                        <a:rPr lang="es-ES" sz="2000" dirty="0" err="1">
                          <a:effectLst/>
                        </a:rPr>
                        <a:t>interpretability</a:t>
                      </a:r>
                      <a:r>
                        <a:rPr lang="es-ES" sz="2000" dirty="0">
                          <a:effectLst/>
                        </a:rPr>
                        <a:t>; can be </a:t>
                      </a:r>
                      <a:r>
                        <a:rPr lang="es-ES" sz="2000" dirty="0" err="1">
                          <a:effectLst/>
                        </a:rPr>
                        <a:t>slower</a:t>
                      </a:r>
                      <a:r>
                        <a:rPr lang="es-ES" sz="2000" dirty="0">
                          <a:effectLst/>
                        </a:rPr>
                        <a:t> </a:t>
                      </a:r>
                      <a:r>
                        <a:rPr lang="es-ES" sz="2000" dirty="0" err="1">
                          <a:effectLst/>
                        </a:rPr>
                        <a:t>on</a:t>
                      </a:r>
                      <a:r>
                        <a:rPr lang="es-ES" sz="2000" dirty="0">
                          <a:effectLst/>
                        </a:rPr>
                        <a:t> </a:t>
                      </a:r>
                      <a:r>
                        <a:rPr lang="es-ES" sz="2000" dirty="0" err="1">
                          <a:effectLst/>
                        </a:rPr>
                        <a:t>large</a:t>
                      </a:r>
                      <a:r>
                        <a:rPr lang="es-ES" sz="2000" dirty="0">
                          <a:effectLst/>
                        </a:rPr>
                        <a:t> </a:t>
                      </a:r>
                      <a:r>
                        <a:rPr lang="es-ES" sz="2000" dirty="0" err="1">
                          <a:effectLst/>
                        </a:rPr>
                        <a:t>datasets</a:t>
                      </a:r>
                      <a:endParaRPr lang="es-ES" sz="2000" dirty="0">
                        <a:effectLst/>
                      </a:endParaRPr>
                    </a:p>
                  </a:txBody>
                  <a:tcPr marL="71110" marR="71110" marT="35555" marB="3555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7804"/>
                  </a:ext>
                </a:extLst>
              </a:tr>
              <a:tr h="1107299">
                <a:tc>
                  <a:txBody>
                    <a:bodyPr/>
                    <a:lstStyle/>
                    <a:p>
                      <a:pPr algn="ctr"/>
                      <a:r>
                        <a:rPr lang="es-ES" sz="2000" b="1">
                          <a:effectLst/>
                        </a:rPr>
                        <a:t>XGBoost</a:t>
                      </a:r>
                    </a:p>
                  </a:txBody>
                  <a:tcPr marL="71110" marR="71110" marT="35555" marB="3555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effectLst/>
                        </a:rPr>
                        <a:t>High predictive performance; flexible </a:t>
                      </a:r>
                      <a:r>
                        <a:rPr lang="es-ES" sz="2000" dirty="0" err="1">
                          <a:effectLst/>
                        </a:rPr>
                        <a:t>tuning</a:t>
                      </a:r>
                      <a:r>
                        <a:rPr lang="es-ES" sz="2000" dirty="0">
                          <a:effectLst/>
                        </a:rPr>
                        <a:t> </a:t>
                      </a:r>
                      <a:r>
                        <a:rPr lang="es-ES" sz="2000" dirty="0" err="1">
                          <a:effectLst/>
                        </a:rPr>
                        <a:t>options</a:t>
                      </a:r>
                      <a:endParaRPr lang="es-ES" sz="2000" dirty="0">
                        <a:effectLst/>
                      </a:endParaRPr>
                    </a:p>
                  </a:txBody>
                  <a:tcPr marL="71110" marR="71110" marT="35555" marB="3555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err="1">
                          <a:effectLst/>
                        </a:rPr>
                        <a:t>Complex</a:t>
                      </a:r>
                      <a:r>
                        <a:rPr lang="es-ES" sz="2000" dirty="0">
                          <a:effectLst/>
                        </a:rPr>
                        <a:t> </a:t>
                      </a:r>
                      <a:r>
                        <a:rPr lang="es-ES" sz="2000" dirty="0" err="1">
                          <a:effectLst/>
                        </a:rPr>
                        <a:t>parameter</a:t>
                      </a:r>
                      <a:r>
                        <a:rPr lang="es-ES" sz="2000" dirty="0">
                          <a:effectLst/>
                        </a:rPr>
                        <a:t> </a:t>
                      </a:r>
                      <a:r>
                        <a:rPr lang="es-ES" sz="2000" dirty="0" err="1">
                          <a:effectLst/>
                        </a:rPr>
                        <a:t>optimization</a:t>
                      </a:r>
                      <a:r>
                        <a:rPr lang="es-ES" sz="2000" dirty="0">
                          <a:effectLst/>
                        </a:rPr>
                        <a:t>; </a:t>
                      </a:r>
                      <a:r>
                        <a:rPr lang="es-ES" sz="2000" dirty="0" err="1">
                          <a:effectLst/>
                        </a:rPr>
                        <a:t>may</a:t>
                      </a:r>
                      <a:r>
                        <a:rPr lang="es-ES" sz="2000" dirty="0">
                          <a:effectLst/>
                        </a:rPr>
                        <a:t> </a:t>
                      </a:r>
                      <a:r>
                        <a:rPr lang="es-ES" sz="2000" dirty="0" err="1">
                          <a:effectLst/>
                        </a:rPr>
                        <a:t>risk</a:t>
                      </a:r>
                      <a:r>
                        <a:rPr lang="es-ES" sz="2000" dirty="0">
                          <a:effectLst/>
                        </a:rPr>
                        <a:t> </a:t>
                      </a:r>
                      <a:r>
                        <a:rPr lang="es-ES" sz="2000" dirty="0" err="1">
                          <a:effectLst/>
                        </a:rPr>
                        <a:t>overfitting</a:t>
                      </a:r>
                      <a:endParaRPr lang="es-ES" sz="2000" dirty="0">
                        <a:effectLst/>
                      </a:endParaRPr>
                    </a:p>
                  </a:txBody>
                  <a:tcPr marL="71110" marR="71110" marT="35555" marB="3555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821090"/>
                  </a:ext>
                </a:extLst>
              </a:tr>
              <a:tr h="1107299">
                <a:tc>
                  <a:txBody>
                    <a:bodyPr/>
                    <a:lstStyle/>
                    <a:p>
                      <a:pPr algn="ctr"/>
                      <a:r>
                        <a:rPr lang="es-ES" sz="2000" b="1">
                          <a:effectLst/>
                        </a:rPr>
                        <a:t>Logistic Regression</a:t>
                      </a:r>
                    </a:p>
                  </a:txBody>
                  <a:tcPr marL="71110" marR="71110" marT="35555" marB="3555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>
                          <a:effectLst/>
                        </a:rPr>
                        <a:t>Simple and interpretable; good baseline for comparison</a:t>
                      </a:r>
                    </a:p>
                  </a:txBody>
                  <a:tcPr marL="71110" marR="71110" marT="35555" marB="3555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err="1">
                          <a:effectLst/>
                        </a:rPr>
                        <a:t>Limited</a:t>
                      </a:r>
                      <a:r>
                        <a:rPr lang="es-ES" sz="2000" dirty="0">
                          <a:effectLst/>
                        </a:rPr>
                        <a:t> </a:t>
                      </a:r>
                      <a:r>
                        <a:rPr lang="es-ES" sz="2000" dirty="0" err="1">
                          <a:effectLst/>
                        </a:rPr>
                        <a:t>expressive</a:t>
                      </a:r>
                      <a:r>
                        <a:rPr lang="es-ES" sz="2000" dirty="0">
                          <a:effectLst/>
                        </a:rPr>
                        <a:t> </a:t>
                      </a:r>
                      <a:r>
                        <a:rPr lang="es-ES" sz="2000" dirty="0" err="1">
                          <a:effectLst/>
                        </a:rPr>
                        <a:t>power</a:t>
                      </a:r>
                      <a:r>
                        <a:rPr lang="es-ES" sz="2000" dirty="0">
                          <a:effectLst/>
                        </a:rPr>
                        <a:t>; </a:t>
                      </a:r>
                      <a:r>
                        <a:rPr lang="es-ES" sz="2000" dirty="0" err="1">
                          <a:effectLst/>
                        </a:rPr>
                        <a:t>struggles</a:t>
                      </a:r>
                      <a:r>
                        <a:rPr lang="es-ES" sz="2000" dirty="0">
                          <a:effectLst/>
                        </a:rPr>
                        <a:t> </a:t>
                      </a:r>
                      <a:r>
                        <a:rPr lang="es-ES" sz="2000" dirty="0" err="1">
                          <a:effectLst/>
                        </a:rPr>
                        <a:t>with</a:t>
                      </a:r>
                      <a:r>
                        <a:rPr lang="es-ES" sz="2000" dirty="0">
                          <a:effectLst/>
                        </a:rPr>
                        <a:t> </a:t>
                      </a:r>
                      <a:r>
                        <a:rPr lang="es-ES" sz="2000" dirty="0" err="1">
                          <a:effectLst/>
                        </a:rPr>
                        <a:t>nonlinear</a:t>
                      </a:r>
                      <a:r>
                        <a:rPr lang="es-ES" sz="2000" dirty="0">
                          <a:effectLst/>
                        </a:rPr>
                        <a:t> </a:t>
                      </a:r>
                      <a:r>
                        <a:rPr lang="es-ES" sz="2000" dirty="0" err="1">
                          <a:effectLst/>
                        </a:rPr>
                        <a:t>patterns</a:t>
                      </a:r>
                      <a:endParaRPr lang="es-ES" sz="2000" dirty="0">
                        <a:effectLst/>
                      </a:endParaRPr>
                    </a:p>
                  </a:txBody>
                  <a:tcPr marL="71110" marR="71110" marT="35555" marB="3555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8122619"/>
                  </a:ext>
                </a:extLst>
              </a:tr>
              <a:tr h="1727328">
                <a:tc>
                  <a:txBody>
                    <a:bodyPr/>
                    <a:lstStyle/>
                    <a:p>
                      <a:pPr algn="ctr"/>
                      <a:r>
                        <a:rPr lang="es-ES" sz="2000" b="1">
                          <a:effectLst/>
                        </a:rPr>
                        <a:t>SVM</a:t>
                      </a:r>
                    </a:p>
                  </a:txBody>
                  <a:tcPr marL="71110" marR="71110" marT="35555" marB="3555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>
                          <a:effectLst/>
                        </a:rPr>
                        <a:t>Effective in high-dimensional spaces; performs well with clear margins</a:t>
                      </a:r>
                    </a:p>
                  </a:txBody>
                  <a:tcPr marL="71110" marR="71110" marT="35555" marB="3555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err="1">
                          <a:effectLst/>
                        </a:rPr>
                        <a:t>Computationally</a:t>
                      </a:r>
                      <a:r>
                        <a:rPr lang="es-ES" sz="2000" dirty="0">
                          <a:effectLst/>
                        </a:rPr>
                        <a:t> </a:t>
                      </a:r>
                      <a:r>
                        <a:rPr lang="es-ES" sz="2000" dirty="0" err="1">
                          <a:effectLst/>
                        </a:rPr>
                        <a:t>expensive</a:t>
                      </a:r>
                      <a:r>
                        <a:rPr lang="es-ES" sz="2000" dirty="0">
                          <a:effectLst/>
                        </a:rPr>
                        <a:t>; </a:t>
                      </a:r>
                      <a:r>
                        <a:rPr lang="es-ES" sz="2000" dirty="0" err="1">
                          <a:effectLst/>
                        </a:rPr>
                        <a:t>less</a:t>
                      </a:r>
                      <a:r>
                        <a:rPr lang="es-ES" sz="2000" dirty="0">
                          <a:effectLst/>
                        </a:rPr>
                        <a:t> interpretable and sensitive </a:t>
                      </a:r>
                      <a:r>
                        <a:rPr lang="es-ES" sz="2000" dirty="0" err="1">
                          <a:effectLst/>
                        </a:rPr>
                        <a:t>to</a:t>
                      </a:r>
                      <a:r>
                        <a:rPr lang="es-ES" sz="2000" dirty="0">
                          <a:effectLst/>
                        </a:rPr>
                        <a:t> </a:t>
                      </a:r>
                      <a:r>
                        <a:rPr lang="es-ES" sz="2000" dirty="0" err="1">
                          <a:effectLst/>
                        </a:rPr>
                        <a:t>parameter</a:t>
                      </a:r>
                      <a:r>
                        <a:rPr lang="es-ES" sz="2000" dirty="0">
                          <a:effectLst/>
                        </a:rPr>
                        <a:t> </a:t>
                      </a:r>
                      <a:r>
                        <a:rPr lang="es-ES" sz="2000" dirty="0" err="1">
                          <a:effectLst/>
                        </a:rPr>
                        <a:t>choice</a:t>
                      </a:r>
                      <a:endParaRPr lang="es-ES" sz="2000" dirty="0">
                        <a:effectLst/>
                      </a:endParaRPr>
                    </a:p>
                  </a:txBody>
                  <a:tcPr marL="71110" marR="71110" marT="35555" marB="3555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90603"/>
                  </a:ext>
                </a:extLst>
              </a:tr>
            </a:tbl>
          </a:graphicData>
        </a:graphic>
      </p:graphicFrame>
      <p:sp>
        <p:nvSpPr>
          <p:cNvPr id="11" name="Rectangle 2">
            <a:extLst>
              <a:ext uri="{FF2B5EF4-FFF2-40B4-BE49-F238E27FC236}">
                <a16:creationId xmlns:a16="http://schemas.microsoft.com/office/drawing/2014/main" id="{CD0E1894-ECF6-6215-92AA-EC0F95585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599" y="1600199"/>
            <a:ext cx="39192627" cy="46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538285" y="692398"/>
            <a:ext cx="5985375" cy="1217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MODEL EVALUATION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11064F2F-7D15-09AD-58B8-8EEAF300C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067414"/>
              </p:ext>
            </p:extLst>
          </p:nvPr>
        </p:nvGraphicFramePr>
        <p:xfrm>
          <a:off x="914400" y="2400300"/>
          <a:ext cx="16306801" cy="6934199"/>
        </p:xfrm>
        <a:graphic>
          <a:graphicData uri="http://schemas.openxmlformats.org/drawingml/2006/table">
            <a:tbl>
              <a:tblPr/>
              <a:tblGrid>
                <a:gridCol w="2329543">
                  <a:extLst>
                    <a:ext uri="{9D8B030D-6E8A-4147-A177-3AD203B41FA5}">
                      <a16:colId xmlns:a16="http://schemas.microsoft.com/office/drawing/2014/main" val="3400061459"/>
                    </a:ext>
                  </a:extLst>
                </a:gridCol>
                <a:gridCol w="2013857">
                  <a:extLst>
                    <a:ext uri="{9D8B030D-6E8A-4147-A177-3AD203B41FA5}">
                      <a16:colId xmlns:a16="http://schemas.microsoft.com/office/drawing/2014/main" val="3968006196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20341725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173897701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4245198756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2014622415"/>
                    </a:ext>
                  </a:extLst>
                </a:gridCol>
                <a:gridCol w="3352801">
                  <a:extLst>
                    <a:ext uri="{9D8B030D-6E8A-4147-A177-3AD203B41FA5}">
                      <a16:colId xmlns:a16="http://schemas.microsoft.com/office/drawing/2014/main" val="3710360983"/>
                    </a:ext>
                  </a:extLst>
                </a:gridCol>
              </a:tblGrid>
              <a:tr h="861631"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 err="1">
                          <a:effectLst/>
                        </a:rPr>
                        <a:t>Model</a:t>
                      </a:r>
                      <a:endParaRPr lang="es-ES" sz="2000" b="1" dirty="0">
                        <a:effectLst/>
                      </a:endParaRPr>
                    </a:p>
                  </a:txBody>
                  <a:tcPr marL="52570" marR="52570" marT="26285" marB="262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92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>
                          <a:effectLst/>
                        </a:rPr>
                        <a:t>Conservative</a:t>
                      </a:r>
                    </a:p>
                  </a:txBody>
                  <a:tcPr marL="52570" marR="52570" marT="26285" marB="262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92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>
                          <a:effectLst/>
                        </a:rPr>
                        <a:t>Neutral</a:t>
                      </a:r>
                    </a:p>
                  </a:txBody>
                  <a:tcPr marL="52570" marR="52570" marT="26285" marB="262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92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>
                          <a:effectLst/>
                        </a:rPr>
                        <a:t>Aggressive</a:t>
                      </a:r>
                    </a:p>
                  </a:txBody>
                  <a:tcPr marL="52570" marR="52570" marT="26285" marB="262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92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>
                          <a:effectLst/>
                        </a:rPr>
                        <a:t>Speculative</a:t>
                      </a:r>
                    </a:p>
                  </a:txBody>
                  <a:tcPr marL="52570" marR="52570" marT="26285" marB="262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92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>
                          <a:effectLst/>
                        </a:rPr>
                        <a:t>Overall Performance</a:t>
                      </a:r>
                    </a:p>
                  </a:txBody>
                  <a:tcPr marL="52570" marR="52570" marT="26285" marB="262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92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>
                          <a:effectLst/>
                        </a:rPr>
                        <a:t>Remarks</a:t>
                      </a:r>
                    </a:p>
                  </a:txBody>
                  <a:tcPr marL="52570" marR="52570" marT="26285" marB="262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92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921973"/>
                  </a:ext>
                </a:extLst>
              </a:tr>
              <a:tr h="1130106"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 err="1">
                          <a:effectLst/>
                        </a:rPr>
                        <a:t>Random</a:t>
                      </a:r>
                      <a:r>
                        <a:rPr lang="es-ES" sz="2000" b="1" dirty="0">
                          <a:effectLst/>
                        </a:rPr>
                        <a:t> Forest</a:t>
                      </a:r>
                    </a:p>
                  </a:txBody>
                  <a:tcPr marL="52570" marR="52570" marT="26285" marB="262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92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err="1">
                          <a:effectLst/>
                        </a:rPr>
                        <a:t>th</a:t>
                      </a:r>
                      <a:r>
                        <a:rPr lang="es-ES" sz="2000" dirty="0">
                          <a:effectLst/>
                        </a:rPr>
                        <a:t>=0.37, </a:t>
                      </a:r>
                      <a:r>
                        <a:rPr lang="es-ES" sz="2000" dirty="0" err="1">
                          <a:effectLst/>
                        </a:rPr>
                        <a:t>ret</a:t>
                      </a:r>
                      <a:r>
                        <a:rPr lang="es-ES" sz="2000" dirty="0">
                          <a:effectLst/>
                        </a:rPr>
                        <a:t>=0.041</a:t>
                      </a:r>
                    </a:p>
                  </a:txBody>
                  <a:tcPr marL="52570" marR="52570" marT="26285" marB="262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92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err="1">
                          <a:effectLst/>
                        </a:rPr>
                        <a:t>th</a:t>
                      </a:r>
                      <a:r>
                        <a:rPr lang="es-ES" sz="2000" dirty="0">
                          <a:effectLst/>
                        </a:rPr>
                        <a:t>=0.45, </a:t>
                      </a:r>
                      <a:r>
                        <a:rPr lang="es-ES" sz="2000" dirty="0" err="1">
                          <a:effectLst/>
                        </a:rPr>
                        <a:t>ret</a:t>
                      </a:r>
                      <a:r>
                        <a:rPr lang="es-ES" sz="2000" dirty="0">
                          <a:effectLst/>
                        </a:rPr>
                        <a:t>=0.050</a:t>
                      </a:r>
                    </a:p>
                  </a:txBody>
                  <a:tcPr marL="52570" marR="52570" marT="26285" marB="262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92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>
                          <a:effectLst/>
                        </a:rPr>
                        <a:t>th=0.52, ret=0.052</a:t>
                      </a:r>
                    </a:p>
                  </a:txBody>
                  <a:tcPr marL="52570" marR="52570" marT="26285" marB="262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92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>
                          <a:effectLst/>
                        </a:rPr>
                        <a:t>th=0.66, ret=0.064</a:t>
                      </a:r>
                    </a:p>
                  </a:txBody>
                  <a:tcPr marL="52570" marR="52570" marT="26285" marB="262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92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2000" b="1" i="0" dirty="0" err="1">
                          <a:solidFill>
                            <a:srgbClr val="000000"/>
                          </a:solidFill>
                          <a:effectLst/>
                        </a:rPr>
                        <a:t>Best</a:t>
                      </a:r>
                      <a:r>
                        <a:rPr lang="es-ES" sz="2000" b="1" i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s-ES" sz="2000" b="1" i="0" dirty="0" err="1">
                          <a:solidFill>
                            <a:srgbClr val="000000"/>
                          </a:solidFill>
                          <a:effectLst/>
                        </a:rPr>
                        <a:t>practical</a:t>
                      </a:r>
                      <a:r>
                        <a:rPr lang="es-ES" sz="2000" b="1" i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s-ES" sz="2000" b="1" i="0" dirty="0" err="1">
                          <a:solidFill>
                            <a:srgbClr val="000000"/>
                          </a:solidFill>
                          <a:effectLst/>
                        </a:rPr>
                        <a:t>model</a:t>
                      </a:r>
                      <a:endParaRPr lang="es-ES" sz="2000" dirty="0">
                        <a:effectLst/>
                      </a:endParaRPr>
                    </a:p>
                  </a:txBody>
                  <a:tcPr marL="52570" marR="52570" marT="26285" marB="262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92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err="1">
                          <a:effectLst/>
                        </a:rPr>
                        <a:t>Stable</a:t>
                      </a:r>
                      <a:r>
                        <a:rPr lang="es-ES" sz="2000" dirty="0">
                          <a:effectLst/>
                        </a:rPr>
                        <a:t>, </a:t>
                      </a:r>
                      <a:r>
                        <a:rPr lang="es-ES" sz="2000" dirty="0" err="1">
                          <a:effectLst/>
                        </a:rPr>
                        <a:t>accurate</a:t>
                      </a:r>
                      <a:r>
                        <a:rPr lang="es-ES" sz="2000" dirty="0">
                          <a:effectLst/>
                        </a:rPr>
                        <a:t>, interpretable.</a:t>
                      </a:r>
                    </a:p>
                  </a:txBody>
                  <a:tcPr marL="52570" marR="52570" marT="26285" marB="262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92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5146594"/>
                  </a:ext>
                </a:extLst>
              </a:tr>
              <a:tr h="1398582">
                <a:tc>
                  <a:txBody>
                    <a:bodyPr/>
                    <a:lstStyle/>
                    <a:p>
                      <a:pPr algn="ctr"/>
                      <a:r>
                        <a:rPr lang="es-ES" sz="2000" b="1">
                          <a:effectLst/>
                        </a:rPr>
                        <a:t>XGBoost</a:t>
                      </a:r>
                    </a:p>
                  </a:txBody>
                  <a:tcPr marL="52570" marR="52570" marT="26285" marB="262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92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err="1">
                          <a:effectLst/>
                        </a:rPr>
                        <a:t>th</a:t>
                      </a:r>
                      <a:r>
                        <a:rPr lang="es-ES" sz="2000" dirty="0">
                          <a:effectLst/>
                        </a:rPr>
                        <a:t>=0.35, </a:t>
                      </a:r>
                      <a:r>
                        <a:rPr lang="es-ES" sz="2000" dirty="0" err="1">
                          <a:effectLst/>
                        </a:rPr>
                        <a:t>ret</a:t>
                      </a:r>
                      <a:r>
                        <a:rPr lang="es-ES" sz="2000" dirty="0">
                          <a:effectLst/>
                        </a:rPr>
                        <a:t>=0.039</a:t>
                      </a:r>
                    </a:p>
                  </a:txBody>
                  <a:tcPr marL="52570" marR="52570" marT="26285" marB="262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92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err="1">
                          <a:effectLst/>
                        </a:rPr>
                        <a:t>th</a:t>
                      </a:r>
                      <a:r>
                        <a:rPr lang="es-ES" sz="2000" dirty="0">
                          <a:effectLst/>
                        </a:rPr>
                        <a:t>=0.54, </a:t>
                      </a:r>
                      <a:r>
                        <a:rPr lang="es-ES" sz="2000" dirty="0" err="1">
                          <a:effectLst/>
                        </a:rPr>
                        <a:t>ret</a:t>
                      </a:r>
                      <a:r>
                        <a:rPr lang="es-ES" sz="2000" dirty="0">
                          <a:effectLst/>
                        </a:rPr>
                        <a:t>=0.047</a:t>
                      </a:r>
                    </a:p>
                  </a:txBody>
                  <a:tcPr marL="52570" marR="52570" marT="26285" marB="262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92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err="1">
                          <a:effectLst/>
                        </a:rPr>
                        <a:t>th</a:t>
                      </a:r>
                      <a:r>
                        <a:rPr lang="es-ES" sz="2000" dirty="0">
                          <a:effectLst/>
                        </a:rPr>
                        <a:t>=0.79, </a:t>
                      </a:r>
                      <a:r>
                        <a:rPr lang="es-ES" sz="2000" dirty="0" err="1">
                          <a:effectLst/>
                        </a:rPr>
                        <a:t>ret</a:t>
                      </a:r>
                      <a:r>
                        <a:rPr lang="es-ES" sz="2000" dirty="0">
                          <a:effectLst/>
                        </a:rPr>
                        <a:t>=0.050</a:t>
                      </a:r>
                    </a:p>
                  </a:txBody>
                  <a:tcPr marL="52570" marR="52570" marT="26285" marB="262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92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>
                          <a:effectLst/>
                        </a:rPr>
                        <a:t>th=0.91, ret=0.064</a:t>
                      </a:r>
                    </a:p>
                  </a:txBody>
                  <a:tcPr marL="52570" marR="52570" marT="26285" marB="262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92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2000" b="1" i="0" dirty="0">
                          <a:solidFill>
                            <a:srgbClr val="000000"/>
                          </a:solidFill>
                          <a:effectLst/>
                        </a:rPr>
                        <a:t>High </a:t>
                      </a:r>
                      <a:r>
                        <a:rPr lang="es-ES" sz="2000" b="1" i="0" dirty="0" err="1">
                          <a:solidFill>
                            <a:srgbClr val="000000"/>
                          </a:solidFill>
                          <a:effectLst/>
                        </a:rPr>
                        <a:t>returns</a:t>
                      </a:r>
                      <a:endParaRPr lang="es-ES" sz="2000" dirty="0">
                        <a:effectLst/>
                      </a:endParaRPr>
                    </a:p>
                  </a:txBody>
                  <a:tcPr marL="52570" marR="52570" marT="26285" marB="262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92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>
                          <a:effectLst/>
                        </a:rPr>
                        <a:t>High gains but unrealistic thresholds.</a:t>
                      </a:r>
                    </a:p>
                  </a:txBody>
                  <a:tcPr marL="52570" marR="52570" marT="26285" marB="262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92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823274"/>
                  </a:ext>
                </a:extLst>
              </a:tr>
              <a:tr h="1771940">
                <a:tc>
                  <a:txBody>
                    <a:bodyPr/>
                    <a:lstStyle/>
                    <a:p>
                      <a:pPr algn="ctr"/>
                      <a:r>
                        <a:rPr lang="es-ES" sz="2000" b="1">
                          <a:effectLst/>
                        </a:rPr>
                        <a:t>Logistic Regression (L2)</a:t>
                      </a:r>
                    </a:p>
                  </a:txBody>
                  <a:tcPr marL="52570" marR="52570" marT="26285" marB="262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92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>
                          <a:effectLst/>
                        </a:rPr>
                        <a:t>th=0.55, ret=0.007</a:t>
                      </a:r>
                    </a:p>
                  </a:txBody>
                  <a:tcPr marL="52570" marR="52570" marT="26285" marB="262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92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>
                          <a:effectLst/>
                        </a:rPr>
                        <a:t>th=0.57, ret=0.030</a:t>
                      </a:r>
                    </a:p>
                  </a:txBody>
                  <a:tcPr marL="52570" marR="52570" marT="26285" marB="262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92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err="1">
                          <a:effectLst/>
                        </a:rPr>
                        <a:t>th</a:t>
                      </a:r>
                      <a:r>
                        <a:rPr lang="es-ES" sz="2000" dirty="0">
                          <a:effectLst/>
                        </a:rPr>
                        <a:t>=0.93, </a:t>
                      </a:r>
                      <a:r>
                        <a:rPr lang="es-ES" sz="2000" dirty="0" err="1">
                          <a:effectLst/>
                        </a:rPr>
                        <a:t>ret</a:t>
                      </a:r>
                      <a:r>
                        <a:rPr lang="es-ES" sz="2000" dirty="0">
                          <a:effectLst/>
                        </a:rPr>
                        <a:t>=0.040</a:t>
                      </a:r>
                    </a:p>
                  </a:txBody>
                  <a:tcPr marL="52570" marR="52570" marT="26285" marB="262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92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err="1">
                          <a:effectLst/>
                        </a:rPr>
                        <a:t>th</a:t>
                      </a:r>
                      <a:r>
                        <a:rPr lang="es-ES" sz="2000" dirty="0">
                          <a:effectLst/>
                        </a:rPr>
                        <a:t>=1.00, </a:t>
                      </a:r>
                      <a:r>
                        <a:rPr lang="es-ES" sz="2000" dirty="0" err="1">
                          <a:effectLst/>
                        </a:rPr>
                        <a:t>ret</a:t>
                      </a:r>
                      <a:r>
                        <a:rPr lang="es-ES" sz="2000" dirty="0">
                          <a:effectLst/>
                        </a:rPr>
                        <a:t>=0.060</a:t>
                      </a:r>
                    </a:p>
                  </a:txBody>
                  <a:tcPr marL="52570" marR="52570" marT="26285" marB="262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92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2000" b="1" i="0" dirty="0" err="1">
                          <a:solidFill>
                            <a:srgbClr val="000000"/>
                          </a:solidFill>
                          <a:effectLst/>
                        </a:rPr>
                        <a:t>Moderate</a:t>
                      </a:r>
                      <a:r>
                        <a:rPr lang="es-ES" sz="2000" b="1" i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s-ES" sz="2000" b="1" i="0" dirty="0" err="1">
                          <a:solidFill>
                            <a:srgbClr val="000000"/>
                          </a:solidFill>
                          <a:effectLst/>
                        </a:rPr>
                        <a:t>baseline</a:t>
                      </a:r>
                      <a:endParaRPr lang="es-ES" sz="2000" dirty="0">
                        <a:effectLst/>
                      </a:endParaRPr>
                    </a:p>
                  </a:txBody>
                  <a:tcPr marL="52570" marR="52570" marT="26285" marB="262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92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effectLst/>
                        </a:rPr>
                        <a:t>Simple and interpretable, </a:t>
                      </a:r>
                      <a:r>
                        <a:rPr lang="es-ES" sz="2000" dirty="0" err="1">
                          <a:effectLst/>
                        </a:rPr>
                        <a:t>but</a:t>
                      </a:r>
                      <a:r>
                        <a:rPr lang="es-ES" sz="2000" dirty="0">
                          <a:effectLst/>
                        </a:rPr>
                        <a:t> </a:t>
                      </a:r>
                      <a:r>
                        <a:rPr lang="es-ES" sz="2000" dirty="0" err="1">
                          <a:effectLst/>
                        </a:rPr>
                        <a:t>weak</a:t>
                      </a:r>
                      <a:r>
                        <a:rPr lang="es-ES" sz="2000" dirty="0">
                          <a:effectLst/>
                        </a:rPr>
                        <a:t> </a:t>
                      </a:r>
                      <a:r>
                        <a:rPr lang="es-ES" sz="2000" dirty="0" err="1">
                          <a:effectLst/>
                        </a:rPr>
                        <a:t>on</a:t>
                      </a:r>
                      <a:r>
                        <a:rPr lang="es-ES" sz="2000" dirty="0">
                          <a:effectLst/>
                        </a:rPr>
                        <a:t> </a:t>
                      </a:r>
                      <a:r>
                        <a:rPr lang="es-ES" sz="2000" dirty="0" err="1">
                          <a:effectLst/>
                        </a:rPr>
                        <a:t>nonlinearity</a:t>
                      </a:r>
                      <a:r>
                        <a:rPr lang="es-ES" sz="2000" dirty="0">
                          <a:effectLst/>
                        </a:rPr>
                        <a:t>.</a:t>
                      </a:r>
                    </a:p>
                  </a:txBody>
                  <a:tcPr marL="52570" marR="52570" marT="26285" marB="262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92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043"/>
                  </a:ext>
                </a:extLst>
              </a:tr>
              <a:tr h="1771940">
                <a:tc>
                  <a:txBody>
                    <a:bodyPr/>
                    <a:lstStyle/>
                    <a:p>
                      <a:pPr algn="ctr"/>
                      <a:r>
                        <a:rPr lang="es-ES" sz="2000" b="1">
                          <a:effectLst/>
                        </a:rPr>
                        <a:t>SVM</a:t>
                      </a:r>
                    </a:p>
                  </a:txBody>
                  <a:tcPr marL="52570" marR="52570" marT="26285" marB="262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92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>
                          <a:effectLst/>
                        </a:rPr>
                        <a:t>th=0.56, ret=0.005</a:t>
                      </a:r>
                    </a:p>
                  </a:txBody>
                  <a:tcPr marL="52570" marR="52570" marT="26285" marB="262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92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>
                          <a:effectLst/>
                        </a:rPr>
                        <a:t>th=0.58, ret=0.030</a:t>
                      </a:r>
                    </a:p>
                  </a:txBody>
                  <a:tcPr marL="52570" marR="52570" marT="26285" marB="262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92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>
                          <a:effectLst/>
                        </a:rPr>
                        <a:t>th=0.86, ret=0.041</a:t>
                      </a:r>
                    </a:p>
                  </a:txBody>
                  <a:tcPr marL="52570" marR="52570" marT="26285" marB="262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92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err="1">
                          <a:effectLst/>
                        </a:rPr>
                        <a:t>th</a:t>
                      </a:r>
                      <a:r>
                        <a:rPr lang="es-ES" sz="2000" dirty="0">
                          <a:effectLst/>
                        </a:rPr>
                        <a:t>=1.00, </a:t>
                      </a:r>
                      <a:r>
                        <a:rPr lang="es-ES" sz="2000" dirty="0" err="1">
                          <a:effectLst/>
                        </a:rPr>
                        <a:t>ret</a:t>
                      </a:r>
                      <a:r>
                        <a:rPr lang="es-ES" sz="2000" dirty="0">
                          <a:effectLst/>
                        </a:rPr>
                        <a:t>=0.060</a:t>
                      </a:r>
                    </a:p>
                  </a:txBody>
                  <a:tcPr marL="52570" marR="52570" marT="26285" marB="262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92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2000" b="1" i="0" dirty="0" err="1">
                          <a:solidFill>
                            <a:srgbClr val="000000"/>
                          </a:solidFill>
                          <a:effectLst/>
                        </a:rPr>
                        <a:t>Moderate</a:t>
                      </a:r>
                      <a:r>
                        <a:rPr lang="es-ES" sz="2000" b="1" i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s-ES" sz="2000" b="1" i="0" dirty="0" err="1">
                          <a:solidFill>
                            <a:srgbClr val="000000"/>
                          </a:solidFill>
                          <a:effectLst/>
                        </a:rPr>
                        <a:t>baseline</a:t>
                      </a:r>
                      <a:endParaRPr lang="es-ES" sz="2000" dirty="0">
                        <a:effectLst/>
                      </a:endParaRPr>
                    </a:p>
                  </a:txBody>
                  <a:tcPr marL="52570" marR="52570" marT="26285" marB="262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92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effectLst/>
                        </a:rPr>
                        <a:t>Similar </a:t>
                      </a:r>
                      <a:r>
                        <a:rPr lang="es-ES" sz="2000" dirty="0" err="1">
                          <a:effectLst/>
                        </a:rPr>
                        <a:t>to</a:t>
                      </a:r>
                      <a:r>
                        <a:rPr lang="es-ES" sz="2000" dirty="0">
                          <a:effectLst/>
                        </a:rPr>
                        <a:t> </a:t>
                      </a:r>
                      <a:r>
                        <a:rPr lang="es-ES" sz="2000" dirty="0" err="1">
                          <a:effectLst/>
                        </a:rPr>
                        <a:t>Logit</a:t>
                      </a:r>
                      <a:r>
                        <a:rPr lang="es-ES" sz="2000" dirty="0">
                          <a:effectLst/>
                        </a:rPr>
                        <a:t>; </a:t>
                      </a:r>
                      <a:r>
                        <a:rPr lang="es-ES" sz="2000" dirty="0" err="1">
                          <a:effectLst/>
                        </a:rPr>
                        <a:t>poor</a:t>
                      </a:r>
                      <a:r>
                        <a:rPr lang="es-ES" sz="2000" dirty="0">
                          <a:effectLst/>
                        </a:rPr>
                        <a:t> </a:t>
                      </a:r>
                      <a:r>
                        <a:rPr lang="es-ES" sz="2000" dirty="0" err="1">
                          <a:effectLst/>
                        </a:rPr>
                        <a:t>probability</a:t>
                      </a:r>
                      <a:r>
                        <a:rPr lang="es-ES" sz="2000" dirty="0">
                          <a:effectLst/>
                        </a:rPr>
                        <a:t> </a:t>
                      </a:r>
                      <a:r>
                        <a:rPr lang="es-ES" sz="2000" dirty="0" err="1">
                          <a:effectLst/>
                        </a:rPr>
                        <a:t>calibration</a:t>
                      </a:r>
                      <a:r>
                        <a:rPr lang="es-ES" sz="2000" dirty="0">
                          <a:effectLst/>
                        </a:rPr>
                        <a:t>.</a:t>
                      </a:r>
                    </a:p>
                  </a:txBody>
                  <a:tcPr marL="52570" marR="52570" marT="26285" marB="2628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92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9967660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D0A59729-D410-7779-A745-A0903560A4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0656" y="1909540"/>
            <a:ext cx="5862601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99493" y="0"/>
            <a:ext cx="11824138" cy="10287000"/>
          </a:xfrm>
          <a:custGeom>
            <a:avLst/>
            <a:gdLst/>
            <a:ahLst/>
            <a:cxnLst/>
            <a:rect l="l" t="t" r="r" b="b"/>
            <a:pathLst>
              <a:path w="11824138" h="10287000">
                <a:moveTo>
                  <a:pt x="0" y="0"/>
                </a:moveTo>
                <a:lnTo>
                  <a:pt x="11824137" y="0"/>
                </a:lnTo>
                <a:lnTo>
                  <a:pt x="1182413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71672" y="434416"/>
            <a:ext cx="7655641" cy="1217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DEPLOYMENT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630</Words>
  <Application>Microsoft Macintosh PowerPoint</Application>
  <PresentationFormat>自訂</PresentationFormat>
  <Paragraphs>101</Paragraphs>
  <Slides>10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7" baseType="lpstr">
      <vt:lpstr>League Gothic</vt:lpstr>
      <vt:lpstr>Calibri</vt:lpstr>
      <vt:lpstr>Muli</vt:lpstr>
      <vt:lpstr>Muli Bold</vt:lpstr>
      <vt:lpstr>Arial</vt:lpstr>
      <vt:lpstr>Office Theme</vt:lpstr>
      <vt:lpstr>Worksheet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White Simple Professional Data Analysis Presentation</dc:title>
  <cp:lastModifiedBy>Yuan Zhuang</cp:lastModifiedBy>
  <cp:revision>7</cp:revision>
  <dcterms:created xsi:type="dcterms:W3CDTF">2006-08-16T00:00:00Z</dcterms:created>
  <dcterms:modified xsi:type="dcterms:W3CDTF">2025-10-14T03:18:08Z</dcterms:modified>
  <dc:identifier>DAG1gIMil5w</dc:identifier>
</cp:coreProperties>
</file>